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259" r:id="rId2"/>
    <p:sldId id="257" r:id="rId3"/>
    <p:sldId id="260" r:id="rId4"/>
    <p:sldId id="266" r:id="rId5"/>
    <p:sldId id="262" r:id="rId6"/>
    <p:sldId id="263" r:id="rId7"/>
    <p:sldId id="264" r:id="rId8"/>
    <p:sldId id="269" r:id="rId9"/>
    <p:sldId id="268" r:id="rId10"/>
    <p:sldId id="267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D44B"/>
    <a:srgbClr val="CCECFF"/>
    <a:srgbClr val="61D6FF"/>
    <a:srgbClr val="58BEC0"/>
    <a:srgbClr val="339933"/>
    <a:srgbClr val="E10A2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0" autoAdjust="0"/>
    <p:restoredTop sz="94714" autoAdjust="0"/>
  </p:normalViewPr>
  <p:slideViewPr>
    <p:cSldViewPr>
      <p:cViewPr>
        <p:scale>
          <a:sx n="100" d="100"/>
          <a:sy n="100" d="100"/>
        </p:scale>
        <p:origin x="-1056" y="5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5B7B48-D731-47D1-9445-BD04CCFEEE04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76C3F-9830-441D-B2A4-89BC1BF96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D19A13-44A2-46AA-BB0E-E5E68F58069A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A5E517-5869-4CB4-8FB5-6570D15145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CCEC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133600" y="1143000"/>
            <a:ext cx="6399212" cy="236220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828800" y="1752600"/>
            <a:ext cx="6396037" cy="22860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600200" y="1447800"/>
            <a:ext cx="6392862" cy="2286000"/>
          </a:xfrm>
          <a:prstGeom prst="roundRect">
            <a:avLst>
              <a:gd name="adj" fmla="val 16667"/>
            </a:avLst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7" name="Picture 28" descr="SouthWest_Logo_RGB_JPG"/>
          <p:cNvPicPr>
            <a:picLocks noChangeAspect="1" noChangeArrowheads="1"/>
          </p:cNvPicPr>
          <p:nvPr/>
        </p:nvPicPr>
        <p:blipFill>
          <a:blip r:embed="rId2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CCECFF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RESUME</a:t>
            </a:r>
            <a:r>
              <a:rPr lang="en-US" sz="1200" b="1" dirty="0" smtClean="0">
                <a:solidFill>
                  <a:schemeClr val="accent1"/>
                </a:solidFill>
              </a:rPr>
              <a:t> WRITER’S </a:t>
            </a:r>
            <a:r>
              <a:rPr lang="en-US" sz="1200" b="1" dirty="0">
                <a:solidFill>
                  <a:schemeClr val="accent1"/>
                </a:solidFill>
              </a:rPr>
              <a:t>WORKBOOK  </a:t>
            </a:r>
          </a:p>
        </p:txBody>
      </p:sp>
      <p:sp>
        <p:nvSpPr>
          <p:cNvPr id="16" name="Oval 15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18" name="Oval 17"/>
          <p:cNvSpPr>
            <a:spLocks noChangeAspect="1" noChangeArrowheads="1"/>
          </p:cNvSpPr>
          <p:nvPr userDrawn="1"/>
        </p:nvSpPr>
        <p:spPr bwMode="hidden">
          <a:xfrm>
            <a:off x="3959225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19" name="Oval 18"/>
          <p:cNvSpPr>
            <a:spLocks noChangeAspect="1" noChangeArrowheads="1"/>
          </p:cNvSpPr>
          <p:nvPr userDrawn="1"/>
        </p:nvSpPr>
        <p:spPr bwMode="hidden">
          <a:xfrm>
            <a:off x="3694113" y="6627813"/>
            <a:ext cx="155575" cy="155575"/>
          </a:xfrm>
          <a:prstGeom prst="ellipse">
            <a:avLst/>
          </a:prstGeom>
          <a:solidFill>
            <a:srgbClr val="0033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0" name="Oval 19"/>
          <p:cNvSpPr>
            <a:spLocks noChangeAspect="1" noChangeArrowheads="1"/>
          </p:cNvSpPr>
          <p:nvPr userDrawn="1"/>
        </p:nvSpPr>
        <p:spPr bwMode="hidden">
          <a:xfrm>
            <a:off x="3427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1" name="Oval 20"/>
          <p:cNvSpPr>
            <a:spLocks noChangeAspect="1" noChangeArrowheads="1"/>
          </p:cNvSpPr>
          <p:nvPr userDrawn="1"/>
        </p:nvSpPr>
        <p:spPr bwMode="hidden">
          <a:xfrm>
            <a:off x="2895600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2" name="Oval 21"/>
          <p:cNvSpPr>
            <a:spLocks noChangeAspect="1" noChangeArrowheads="1"/>
          </p:cNvSpPr>
          <p:nvPr userDrawn="1"/>
        </p:nvSpPr>
        <p:spPr bwMode="hidden">
          <a:xfrm>
            <a:off x="3162300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4" name="Oval 23"/>
          <p:cNvSpPr>
            <a:spLocks noChangeAspect="1" noChangeArrowheads="1"/>
          </p:cNvSpPr>
          <p:nvPr userDrawn="1"/>
        </p:nvSpPr>
        <p:spPr bwMode="hidden">
          <a:xfrm flipH="1">
            <a:off x="7848600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5" name="Oval 24"/>
          <p:cNvSpPr>
            <a:spLocks noChangeAspect="1" noChangeArrowheads="1"/>
          </p:cNvSpPr>
          <p:nvPr userDrawn="1"/>
        </p:nvSpPr>
        <p:spPr bwMode="hidden">
          <a:xfrm>
            <a:off x="8113713" y="6627813"/>
            <a:ext cx="155575" cy="15557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6" name="Oval 25"/>
          <p:cNvSpPr>
            <a:spLocks noChangeAspect="1" noChangeArrowheads="1"/>
          </p:cNvSpPr>
          <p:nvPr userDrawn="1"/>
        </p:nvSpPr>
        <p:spPr bwMode="hidden">
          <a:xfrm flipH="1">
            <a:off x="8380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7" name="Oval 26"/>
          <p:cNvSpPr>
            <a:spLocks noChangeAspect="1" noChangeArrowheads="1"/>
          </p:cNvSpPr>
          <p:nvPr userDrawn="1"/>
        </p:nvSpPr>
        <p:spPr bwMode="hidden">
          <a:xfrm flipH="1">
            <a:off x="8912225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8" name="Oval 27"/>
          <p:cNvSpPr>
            <a:spLocks noChangeAspect="1" noChangeArrowheads="1"/>
          </p:cNvSpPr>
          <p:nvPr userDrawn="1"/>
        </p:nvSpPr>
        <p:spPr bwMode="hidden">
          <a:xfrm flipH="1">
            <a:off x="86455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9" name="AutoShape 28"/>
          <p:cNvSpPr>
            <a:spLocks noChangeArrowheads="1"/>
          </p:cNvSpPr>
          <p:nvPr userDrawn="1"/>
        </p:nvSpPr>
        <p:spPr bwMode="auto">
          <a:xfrm>
            <a:off x="1066800" y="914400"/>
            <a:ext cx="6389687" cy="22860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" name="AutoShape 29"/>
          <p:cNvSpPr>
            <a:spLocks noChangeArrowheads="1"/>
          </p:cNvSpPr>
          <p:nvPr userDrawn="1"/>
        </p:nvSpPr>
        <p:spPr bwMode="auto">
          <a:xfrm>
            <a:off x="762000" y="1371600"/>
            <a:ext cx="6310312" cy="2362199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 userDrawn="1">
            <p:ph type="subTitle" idx="1" hasCustomPrompt="1"/>
          </p:nvPr>
        </p:nvSpPr>
        <p:spPr>
          <a:xfrm>
            <a:off x="1676400" y="4114800"/>
            <a:ext cx="5867400" cy="1752600"/>
          </a:xfrm>
        </p:spPr>
        <p:txBody>
          <a:bodyPr anchor="t" anchorCtr="0"/>
          <a:lstStyle>
            <a:lvl1pPr marL="0" indent="0" algn="ctr">
              <a:buFont typeface="Wingdings" pitchFamily="2" charset="2"/>
              <a:buNone/>
              <a:defRPr sz="4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150" name="Rectangle 30"/>
          <p:cNvSpPr>
            <a:spLocks noGrp="1" noChangeArrowheads="1"/>
          </p:cNvSpPr>
          <p:nvPr userDrawn="1">
            <p:ph type="ctrTitle" hasCustomPrompt="1"/>
          </p:nvPr>
        </p:nvSpPr>
        <p:spPr>
          <a:xfrm>
            <a:off x="1371600" y="1414463"/>
            <a:ext cx="5484813" cy="2286000"/>
          </a:xfrm>
          <a:ln w="76200"/>
        </p:spPr>
        <p:txBody>
          <a:bodyPr/>
          <a:lstStyle>
            <a:lvl1pPr>
              <a:defRPr sz="6600">
                <a:solidFill>
                  <a:schemeClr val="bg1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en-US" dirty="0" smtClean="0"/>
              <a:t>CHAPTER 1</a:t>
            </a:r>
            <a:endParaRPr lang="en-US" dirty="0"/>
          </a:p>
        </p:txBody>
      </p:sp>
      <p:sp>
        <p:nvSpPr>
          <p:cNvPr id="32" name="TextBox 31"/>
          <p:cNvSpPr txBox="1"/>
          <p:nvPr userDrawn="1"/>
        </p:nvSpPr>
        <p:spPr>
          <a:xfrm>
            <a:off x="1600200" y="2971800"/>
            <a:ext cx="43434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 anchor="t" anchorCtr="0">
            <a:spAutoFit/>
          </a:bodyPr>
          <a:lstStyle/>
          <a:p>
            <a:endParaRPr lang="en-US" sz="4000" baseline="0" dirty="0">
              <a:solidFill>
                <a:schemeClr val="bg1"/>
              </a:solidFill>
            </a:endParaRPr>
          </a:p>
        </p:txBody>
      </p:sp>
      <p:sp>
        <p:nvSpPr>
          <p:cNvPr id="36" name="Oval 35"/>
          <p:cNvSpPr>
            <a:spLocks noChangeAspect="1" noChangeArrowheads="1"/>
          </p:cNvSpPr>
          <p:nvPr userDrawn="1"/>
        </p:nvSpPr>
        <p:spPr bwMode="hidden">
          <a:xfrm flipH="1">
            <a:off x="2057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37" name="Oval 36"/>
          <p:cNvSpPr>
            <a:spLocks noChangeAspect="1" noChangeArrowheads="1"/>
          </p:cNvSpPr>
          <p:nvPr userDrawn="1"/>
        </p:nvSpPr>
        <p:spPr bwMode="hidden">
          <a:xfrm flipH="1">
            <a:off x="2286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38" name="Oval 37"/>
          <p:cNvSpPr>
            <a:spLocks noChangeAspect="1" noChangeArrowheads="1"/>
          </p:cNvSpPr>
          <p:nvPr userDrawn="1"/>
        </p:nvSpPr>
        <p:spPr bwMode="hidden">
          <a:xfrm flipH="1">
            <a:off x="2514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39" name="Oval 38"/>
          <p:cNvSpPr>
            <a:spLocks noChangeAspect="1" noChangeArrowheads="1"/>
          </p:cNvSpPr>
          <p:nvPr userDrawn="1"/>
        </p:nvSpPr>
        <p:spPr bwMode="hidden">
          <a:xfrm flipH="1">
            <a:off x="2743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0" name="Oval 39"/>
          <p:cNvSpPr>
            <a:spLocks noChangeAspect="1" noChangeArrowheads="1"/>
          </p:cNvSpPr>
          <p:nvPr userDrawn="1"/>
        </p:nvSpPr>
        <p:spPr bwMode="hidden">
          <a:xfrm flipH="1">
            <a:off x="2971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1" name="Oval 40"/>
          <p:cNvSpPr>
            <a:spLocks noChangeAspect="1" noChangeArrowheads="1"/>
          </p:cNvSpPr>
          <p:nvPr userDrawn="1"/>
        </p:nvSpPr>
        <p:spPr bwMode="hidden">
          <a:xfrm flipH="1">
            <a:off x="3200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2" name="Oval 41"/>
          <p:cNvSpPr>
            <a:spLocks noChangeAspect="1" noChangeArrowheads="1"/>
          </p:cNvSpPr>
          <p:nvPr userDrawn="1"/>
        </p:nvSpPr>
        <p:spPr bwMode="hidden">
          <a:xfrm flipH="1">
            <a:off x="3429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3" name="Oval 42"/>
          <p:cNvSpPr>
            <a:spLocks noChangeAspect="1" noChangeArrowheads="1"/>
          </p:cNvSpPr>
          <p:nvPr userDrawn="1"/>
        </p:nvSpPr>
        <p:spPr bwMode="hidden">
          <a:xfrm flipH="1">
            <a:off x="3657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4" name="Oval 43"/>
          <p:cNvSpPr>
            <a:spLocks noChangeAspect="1" noChangeArrowheads="1"/>
          </p:cNvSpPr>
          <p:nvPr userDrawn="1"/>
        </p:nvSpPr>
        <p:spPr bwMode="hidden">
          <a:xfrm flipH="1">
            <a:off x="3886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5" name="Oval 44"/>
          <p:cNvSpPr>
            <a:spLocks noChangeAspect="1" noChangeArrowheads="1"/>
          </p:cNvSpPr>
          <p:nvPr userDrawn="1"/>
        </p:nvSpPr>
        <p:spPr bwMode="hidden">
          <a:xfrm flipH="1">
            <a:off x="4114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6" name="Oval 45"/>
          <p:cNvSpPr>
            <a:spLocks noChangeAspect="1" noChangeArrowheads="1"/>
          </p:cNvSpPr>
          <p:nvPr userDrawn="1"/>
        </p:nvSpPr>
        <p:spPr bwMode="hidden">
          <a:xfrm flipH="1">
            <a:off x="4343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7" name="Oval 46"/>
          <p:cNvSpPr>
            <a:spLocks noChangeAspect="1" noChangeArrowheads="1"/>
          </p:cNvSpPr>
          <p:nvPr userDrawn="1"/>
        </p:nvSpPr>
        <p:spPr bwMode="hidden">
          <a:xfrm flipH="1">
            <a:off x="4572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8" name="Oval 47"/>
          <p:cNvSpPr>
            <a:spLocks noChangeAspect="1" noChangeArrowheads="1"/>
          </p:cNvSpPr>
          <p:nvPr userDrawn="1"/>
        </p:nvSpPr>
        <p:spPr bwMode="hidden">
          <a:xfrm flipH="1">
            <a:off x="4800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9" name="Oval 48"/>
          <p:cNvSpPr>
            <a:spLocks noChangeAspect="1" noChangeArrowheads="1"/>
          </p:cNvSpPr>
          <p:nvPr userDrawn="1"/>
        </p:nvSpPr>
        <p:spPr bwMode="hidden">
          <a:xfrm flipH="1">
            <a:off x="5029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0" name="Oval 49"/>
          <p:cNvSpPr>
            <a:spLocks noChangeAspect="1" noChangeArrowheads="1"/>
          </p:cNvSpPr>
          <p:nvPr userDrawn="1"/>
        </p:nvSpPr>
        <p:spPr bwMode="hidden">
          <a:xfrm flipH="1">
            <a:off x="5257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1" name="Oval 50"/>
          <p:cNvSpPr>
            <a:spLocks noChangeAspect="1" noChangeArrowheads="1"/>
          </p:cNvSpPr>
          <p:nvPr userDrawn="1"/>
        </p:nvSpPr>
        <p:spPr bwMode="hidden">
          <a:xfrm flipH="1">
            <a:off x="5486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79E8096-9A50-4385-87F2-53363C37F2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1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8614ED6-A9D0-4F58-89C7-E1FE2C8444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1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7DBA231-A2A7-4813-B90D-3E0EC47343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1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08A780C-23D5-4DD0-859E-C0494ECC86F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1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4200" baseline="0">
                <a:solidFill>
                  <a:srgbClr val="0033CC"/>
                </a:solidFill>
              </a:defRPr>
            </a:lvl1pPr>
          </a:lstStyle>
          <a:p>
            <a:r>
              <a:rPr lang="en-US" dirty="0" smtClean="0"/>
              <a:t>The Changing Economy and</a:t>
            </a:r>
            <a:br>
              <a:rPr lang="en-US" dirty="0" smtClean="0"/>
            </a:br>
            <a:r>
              <a:rPr lang="en-US" dirty="0" smtClean="0"/>
              <a:t>Job 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2800" baseline="0"/>
            </a:lvl1pPr>
            <a:lvl2pPr>
              <a:defRPr baseline="0"/>
            </a:lvl2pPr>
          </a:lstStyle>
          <a:p>
            <a:pPr lvl="0"/>
            <a:r>
              <a:rPr lang="en-US" dirty="0" smtClean="0"/>
              <a:t>The U.S. economy has undergone radical changes.</a:t>
            </a:r>
          </a:p>
          <a:p>
            <a:pPr lvl="1"/>
            <a:r>
              <a:rPr lang="en-US" dirty="0" smtClean="0"/>
              <a:t>Companies are outsourcing work traditionally done in-house.</a:t>
            </a:r>
          </a:p>
          <a:p>
            <a:pPr lvl="1"/>
            <a:r>
              <a:rPr lang="en-US" dirty="0" smtClean="0"/>
              <a:t>Companies are being forced to downsize.</a:t>
            </a:r>
          </a:p>
          <a:p>
            <a:pPr lvl="1"/>
            <a:r>
              <a:rPr lang="en-US" dirty="0" smtClean="0"/>
              <a:t>Computers and high-tech instruments are replacing jobs once done by people.</a:t>
            </a:r>
          </a:p>
          <a:p>
            <a:pPr lvl="1"/>
            <a:r>
              <a:rPr lang="en-US" dirty="0" smtClean="0"/>
              <a:t>More layoffs and more people looking for jobs than ever before.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1</a:t>
            </a:r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xfrm>
            <a:off x="7772400" y="6556375"/>
            <a:ext cx="1219200" cy="301625"/>
          </a:xfrm>
          <a:ln/>
        </p:spPr>
        <p:txBody>
          <a:bodyPr/>
          <a:lstStyle>
            <a:lvl1pPr>
              <a:defRPr baseline="0">
                <a:solidFill>
                  <a:srgbClr val="00B0F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Chapter 1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08A780C-23D5-4DD0-859E-C0494ECC86F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1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A96650A-17D0-4770-838F-832FCC85D2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1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B61A40D-DB14-4C49-B8B8-7C7E630911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1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4A97898-4905-47F0-9A37-D961A6040B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1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19C2520-EA1C-4520-BA53-AC909DA693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1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AE0777D-6C31-4CE9-AC08-3240C198F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1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10A2CFE-55E5-4155-86B8-C2333DA431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1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27" name="Picture 3" descr="SouthWest_Logo_RGB_JPG"/>
          <p:cNvPicPr>
            <a:picLocks noChangeAspect="1" noChangeArrowheads="1"/>
          </p:cNvPicPr>
          <p:nvPr/>
        </p:nvPicPr>
        <p:blipFill>
          <a:blip r:embed="rId15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CCECFF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1030" name="Group 6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4103" name="AutoShape 7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5" name="Oval 9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6" name="Oval 10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978775" y="66675"/>
            <a:ext cx="1165225" cy="319088"/>
            <a:chOff x="7978775" y="66675"/>
            <a:chExt cx="1165225" cy="319088"/>
          </a:xfrm>
        </p:grpSpPr>
        <p:sp>
          <p:nvSpPr>
            <p:cNvPr id="4108" name="AutoShape 12"/>
            <p:cNvSpPr>
              <a:spLocks noChangeArrowheads="1"/>
            </p:cNvSpPr>
            <p:nvPr/>
          </p:nvSpPr>
          <p:spPr bwMode="auto">
            <a:xfrm>
              <a:off x="8229600" y="66675"/>
              <a:ext cx="914400" cy="317500"/>
            </a:xfrm>
            <a:prstGeom prst="roundRect">
              <a:avLst>
                <a:gd name="adj" fmla="val 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9" name="AutoShape 13"/>
            <p:cNvSpPr>
              <a:spLocks noChangeArrowheads="1"/>
            </p:cNvSpPr>
            <p:nvPr/>
          </p:nvSpPr>
          <p:spPr bwMode="auto">
            <a:xfrm flipH="1">
              <a:off x="7978775" y="66675"/>
              <a:ext cx="260350" cy="319088"/>
            </a:xfrm>
            <a:prstGeom prst="flowChartDelay">
              <a:avLst/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RESUME WRITER’S WORKBOOK  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03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85725"/>
            <a:ext cx="1066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baseline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08A780C-23D5-4DD0-859E-C0494ECC86F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848600" y="6554788"/>
            <a:ext cx="1219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rgbClr val="58BEC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Chapter 1</a:t>
            </a:r>
            <a:endParaRPr lang="en-US" dirty="0"/>
          </a:p>
        </p:txBody>
      </p:sp>
      <p:sp>
        <p:nvSpPr>
          <p:cNvPr id="4115" name="Oval 19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grpSp>
        <p:nvGrpSpPr>
          <p:cNvPr id="1038" name="Group 20"/>
          <p:cNvGrpSpPr>
            <a:grpSpLocks/>
          </p:cNvGrpSpPr>
          <p:nvPr/>
        </p:nvGrpSpPr>
        <p:grpSpPr bwMode="auto">
          <a:xfrm flipH="1">
            <a:off x="2895600" y="6627813"/>
            <a:ext cx="1219200" cy="155575"/>
            <a:chOff x="2496" y="4175"/>
            <a:chExt cx="768" cy="98"/>
          </a:xfrm>
        </p:grpSpPr>
        <p:sp>
          <p:nvSpPr>
            <p:cNvPr id="4117" name="Oval 21"/>
            <p:cNvSpPr>
              <a:spLocks noChangeAspect="1" noChangeArrowheads="1"/>
            </p:cNvSpPr>
            <p:nvPr userDrawn="1"/>
          </p:nvSpPr>
          <p:spPr bwMode="hidden">
            <a:xfrm flipH="1">
              <a:off x="2496" y="4175"/>
              <a:ext cx="98" cy="98"/>
            </a:xfrm>
            <a:prstGeom prst="ellipse">
              <a:avLst/>
            </a:prstGeom>
            <a:solidFill>
              <a:srgbClr val="58BE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18" name="Oval 22"/>
            <p:cNvSpPr>
              <a:spLocks noChangeAspect="1" noChangeArrowheads="1"/>
            </p:cNvSpPr>
            <p:nvPr userDrawn="1"/>
          </p:nvSpPr>
          <p:spPr bwMode="hidden">
            <a:xfrm flipH="1">
              <a:off x="2663" y="4175"/>
              <a:ext cx="98" cy="98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19" name="Oval 23"/>
            <p:cNvSpPr>
              <a:spLocks noChangeAspect="1" noChangeArrowheads="1"/>
            </p:cNvSpPr>
            <p:nvPr userDrawn="1"/>
          </p:nvSpPr>
          <p:spPr bwMode="hidden">
            <a:xfrm flipH="1">
              <a:off x="2831" y="4175"/>
              <a:ext cx="98" cy="98"/>
            </a:xfrm>
            <a:prstGeom prst="ellipse">
              <a:avLst/>
            </a:prstGeom>
            <a:solidFill>
              <a:srgbClr val="FFD44B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20" name="Oval 24"/>
            <p:cNvSpPr>
              <a:spLocks noChangeAspect="1" noChangeArrowheads="1"/>
            </p:cNvSpPr>
            <p:nvPr userDrawn="1"/>
          </p:nvSpPr>
          <p:spPr bwMode="hidden">
            <a:xfrm flipH="1">
              <a:off x="3166" y="4175"/>
              <a:ext cx="98" cy="9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21" name="Oval 25"/>
            <p:cNvSpPr>
              <a:spLocks noChangeAspect="1" noChangeArrowheads="1"/>
            </p:cNvSpPr>
            <p:nvPr userDrawn="1"/>
          </p:nvSpPr>
          <p:spPr bwMode="hidden">
            <a:xfrm flipH="1">
              <a:off x="2998" y="4175"/>
              <a:ext cx="98" cy="98"/>
            </a:xfrm>
            <a:prstGeom prst="ellipse">
              <a:avLst/>
            </a:prstGeom>
            <a:solidFill>
              <a:srgbClr val="7030A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85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6" r:id="rId13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aseline="0">
          <a:solidFill>
            <a:srgbClr val="0033C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SzPct val="95000"/>
        <a:buFont typeface="Wingdings" pitchFamily="2" charset="2"/>
        <a:buChar char="S"/>
        <a:defRPr sz="30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Font typeface="Wingdings" pitchFamily="2" charset="2"/>
        <a:buChar char="S"/>
        <a:defRPr sz="2400" baseline="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D44B"/>
        </a:buClr>
        <a:buFont typeface="Wingdings" pitchFamily="2" charset="2"/>
        <a:buChar char="S"/>
        <a:defRPr sz="2200" baseline="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70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58BE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676400" y="4038600"/>
            <a:ext cx="5867400" cy="17526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Introduction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914400" y="1447800"/>
            <a:ext cx="5865813" cy="2286000"/>
          </a:xfrm>
        </p:spPr>
        <p:txBody>
          <a:bodyPr/>
          <a:lstStyle/>
          <a:p>
            <a:pPr algn="ctr"/>
            <a:r>
              <a:rPr lang="en-US" dirty="0" smtClean="0"/>
              <a:t>CHAPTER 1</a:t>
            </a:r>
            <a:endParaRPr lang="en-US" dirty="0">
              <a:effectLst>
                <a:innerShdw blurRad="63500" dist="50800" dir="2700000">
                  <a:prstClr val="black">
                    <a:alpha val="81000"/>
                  </a:prstClr>
                </a:inn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525963"/>
          </a:xfrm>
        </p:spPr>
        <p:txBody>
          <a:bodyPr/>
          <a:lstStyle/>
          <a:p>
            <a:pPr>
              <a:buSzPct val="100000"/>
              <a:buFont typeface="Wingdings" pitchFamily="2" charset="2"/>
              <a:buChar char="ü"/>
            </a:pPr>
            <a:r>
              <a:rPr lang="en-US" dirty="0" smtClean="0"/>
              <a:t>From the moment you send in your resume until you are hired, you are being tested and compared.</a:t>
            </a:r>
          </a:p>
          <a:p>
            <a:pPr>
              <a:buSzPct val="100000"/>
              <a:buFont typeface="Wingdings" pitchFamily="2" charset="2"/>
              <a:buChar char="ü"/>
            </a:pPr>
            <a:r>
              <a:rPr lang="en-US" dirty="0" smtClean="0"/>
              <a:t>Every document, including your resume and application, will be scrutinized.</a:t>
            </a:r>
          </a:p>
          <a:p>
            <a:pPr>
              <a:buSzPct val="100000"/>
              <a:buFont typeface="Wingdings" pitchFamily="2" charset="2"/>
              <a:buChar char="ü"/>
            </a:pPr>
            <a:r>
              <a:rPr lang="en-US" dirty="0" smtClean="0"/>
              <a:t>Every interview question will be analyzed.</a:t>
            </a:r>
          </a:p>
          <a:p>
            <a:pPr>
              <a:buSzPct val="100000"/>
              <a:buFont typeface="Wingdings" pitchFamily="2" charset="2"/>
              <a:buChar char="ü"/>
            </a:pPr>
            <a:r>
              <a:rPr lang="en-US" dirty="0" smtClean="0"/>
              <a:t>You will be compared constantly to other applicants.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1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Changing Economy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371600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The U.S. economy has undergone radical changes.</a:t>
            </a:r>
          </a:p>
          <a:p>
            <a:pPr lvl="1"/>
            <a:r>
              <a:rPr lang="en-US" dirty="0" smtClean="0"/>
              <a:t>Companies are outsourcing work traditionally done  in-house.</a:t>
            </a:r>
          </a:p>
          <a:p>
            <a:pPr lvl="1"/>
            <a:r>
              <a:rPr lang="en-US" dirty="0" smtClean="0"/>
              <a:t>Companies are being forced to downsize.</a:t>
            </a:r>
          </a:p>
          <a:p>
            <a:pPr lvl="1"/>
            <a:r>
              <a:rPr lang="en-US" dirty="0" smtClean="0"/>
              <a:t>Computers and high-tech instruments are replacing jobs once done by people.</a:t>
            </a:r>
          </a:p>
          <a:p>
            <a:pPr eaLnBrk="1" hangingPunct="1"/>
            <a:endParaRPr lang="en-US" dirty="0" smtClean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xfrm>
            <a:off x="7772400" y="6556375"/>
            <a:ext cx="1219200" cy="301625"/>
          </a:xfrm>
          <a:ln/>
        </p:spPr>
        <p:txBody>
          <a:bodyPr/>
          <a:lstStyle>
            <a:lvl1pPr>
              <a:defRPr baseline="0">
                <a:solidFill>
                  <a:srgbClr val="00B0F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Chapter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2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Changing Job Market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371600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Results of today’s volatile market:</a:t>
            </a:r>
          </a:p>
          <a:p>
            <a:pPr lvl="1"/>
            <a:r>
              <a:rPr lang="en-US" dirty="0" smtClean="0"/>
              <a:t>There are more layoffs and more people looking for jobs than ever before. </a:t>
            </a:r>
          </a:p>
          <a:p>
            <a:pPr lvl="1"/>
            <a:r>
              <a:rPr lang="en-US" dirty="0" smtClean="0"/>
              <a:t>It is almost a certainty that you will change jobs at some point in your career.</a:t>
            </a:r>
          </a:p>
          <a:p>
            <a:pPr lvl="1"/>
            <a:r>
              <a:rPr lang="en-US" dirty="0" smtClean="0"/>
              <a:t>Many jobs are temporary.</a:t>
            </a:r>
          </a:p>
          <a:p>
            <a:pPr lvl="1"/>
            <a:r>
              <a:rPr lang="en-US" dirty="0" smtClean="0"/>
              <a:t>One must keep abreast of the most efficient methods of conducting a job search.</a:t>
            </a:r>
          </a:p>
          <a:p>
            <a:pPr eaLnBrk="1" hangingPunct="1"/>
            <a:endParaRPr lang="en-US" dirty="0" smtClean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xfrm>
            <a:off x="7772400" y="6556375"/>
            <a:ext cx="1219200" cy="301625"/>
          </a:xfrm>
          <a:ln/>
        </p:spPr>
        <p:txBody>
          <a:bodyPr/>
          <a:lstStyle>
            <a:lvl1pPr>
              <a:defRPr baseline="0">
                <a:solidFill>
                  <a:srgbClr val="00B0F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Chapter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3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Changing Job Market </a:t>
            </a:r>
            <a:r>
              <a:rPr lang="en-US" sz="2400" dirty="0" smtClean="0"/>
              <a:t>(continued)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648200"/>
          </a:xfrm>
        </p:spPr>
        <p:txBody>
          <a:bodyPr/>
          <a:lstStyle/>
          <a:p>
            <a:r>
              <a:rPr lang="en-US" dirty="0" smtClean="0"/>
              <a:t>From the Employer's perspective—</a:t>
            </a:r>
          </a:p>
          <a:p>
            <a:pPr lvl="1"/>
            <a:r>
              <a:rPr lang="en-US" dirty="0" smtClean="0"/>
              <a:t>More emphasis is placed on job applications and skill tests.</a:t>
            </a:r>
          </a:p>
          <a:p>
            <a:pPr lvl="1"/>
            <a:r>
              <a:rPr lang="en-US" dirty="0" smtClean="0"/>
              <a:t>Job applications have become more complex and comprehensive.</a:t>
            </a:r>
          </a:p>
          <a:p>
            <a:pPr lvl="1"/>
            <a:r>
              <a:rPr lang="en-US" dirty="0" smtClean="0"/>
              <a:t>Interviewing has become more intricate.</a:t>
            </a:r>
          </a:p>
          <a:p>
            <a:pPr lvl="2"/>
            <a:r>
              <a:rPr lang="en-US" dirty="0" smtClean="0"/>
              <a:t>More behavioral-based questions.</a:t>
            </a:r>
          </a:p>
          <a:p>
            <a:pPr lvl="2"/>
            <a:r>
              <a:rPr lang="en-US" dirty="0" smtClean="0"/>
              <a:t>Mock work assignments used to simulate daily job pressures.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1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Most Important Rule of a</a:t>
            </a:r>
            <a:br>
              <a:rPr lang="en-US" dirty="0" smtClean="0"/>
            </a:br>
            <a:r>
              <a:rPr lang="en-US" dirty="0" smtClean="0"/>
              <a:t>Job Search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447800"/>
            <a:ext cx="7391400" cy="3352800"/>
          </a:xfrm>
          <a:prstGeom prst="flowChartPunchedTape">
            <a:avLst/>
          </a:prstGeom>
          <a:solidFill>
            <a:srgbClr val="FFD44B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ü"/>
            </a:pPr>
            <a:r>
              <a:rPr lang="en-US" sz="2800" dirty="0" smtClean="0">
                <a:solidFill>
                  <a:schemeClr val="tx1"/>
                </a:solidFill>
              </a:rPr>
              <a:t>While much has changed, the most important rule of your job search remains: </a:t>
            </a:r>
          </a:p>
          <a:p>
            <a:pPr algn="ctr">
              <a:buNone/>
            </a:pPr>
            <a:r>
              <a:rPr lang="en-US" sz="3000" b="1" dirty="0" smtClean="0">
                <a:solidFill>
                  <a:schemeClr val="tx1"/>
                </a:solidFill>
              </a:rPr>
              <a:t>Make a good first impression.</a:t>
            </a:r>
            <a:endParaRPr lang="en-US" sz="3000" b="1" dirty="0">
              <a:solidFill>
                <a:schemeClr val="tx1"/>
              </a:solidFill>
            </a:endParaRPr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xfrm>
            <a:off x="7772400" y="6556375"/>
            <a:ext cx="1219200" cy="301625"/>
          </a:xfrm>
          <a:ln/>
        </p:spPr>
        <p:txBody>
          <a:bodyPr/>
          <a:lstStyle>
            <a:lvl1pPr>
              <a:defRPr baseline="0">
                <a:solidFill>
                  <a:srgbClr val="00B0F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Chapter 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5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a Good First Impression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The impression you </a:t>
            </a:r>
            <a:r>
              <a:rPr lang="en-US" smtClean="0"/>
              <a:t>make involves:</a:t>
            </a:r>
            <a:endParaRPr lang="en-US" dirty="0" smtClean="0"/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Your resume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Your presence on social media sites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The job interview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Every single contact your make with a future employer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Your choice of e-mail address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dirty="0" smtClean="0"/>
              <a:t>Telephone etiquette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1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Job Hunt "Golden Rule"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08A780C-23D5-4DD0-859E-C0494ECC86F2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1</a:t>
            </a:r>
            <a:endParaRPr lang="en-US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838200" y="1447800"/>
            <a:ext cx="7391400" cy="3352800"/>
          </a:xfrm>
          <a:prstGeom prst="flowChartPunchedTape">
            <a:avLst/>
          </a:prstGeom>
          <a:solidFill>
            <a:srgbClr val="FFD44B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0A2D"/>
              </a:buClr>
              <a:buSzPct val="95000"/>
              <a:buFont typeface="Wingdings" pitchFamily="2" charset="2"/>
              <a:buChar char="ü"/>
              <a:tabLst/>
              <a:defRPr/>
            </a:pPr>
            <a:r>
              <a:rPr kumimoji="0" lang="en-US" sz="35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Always and </a:t>
            </a:r>
            <a:r>
              <a:rPr kumimoji="0" lang="en-US" sz="3500" i="1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</a:t>
            </a:r>
            <a:r>
              <a:rPr kumimoji="0" lang="en-US" sz="3500" i="1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500" i="1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 ways </a:t>
            </a:r>
            <a:r>
              <a:rPr kumimoji="0" lang="en-US" sz="35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 a professional image.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Internet and Your Job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Companies are managing their own dedicated websites.</a:t>
            </a:r>
          </a:p>
          <a:p>
            <a:pPr lvl="1"/>
            <a:r>
              <a:rPr lang="en-US" dirty="0" smtClean="0"/>
              <a:t>Applicants can gather vital information:</a:t>
            </a:r>
          </a:p>
          <a:p>
            <a:pPr lvl="2"/>
            <a:r>
              <a:rPr lang="en-US" dirty="0" smtClean="0"/>
              <a:t>Job postings.</a:t>
            </a:r>
          </a:p>
          <a:p>
            <a:pPr lvl="2"/>
            <a:r>
              <a:rPr lang="en-US" dirty="0" smtClean="0"/>
              <a:t>Working conditions.</a:t>
            </a:r>
          </a:p>
          <a:p>
            <a:pPr lvl="2"/>
            <a:r>
              <a:rPr lang="en-US" dirty="0" smtClean="0"/>
              <a:t>Detailed facts about the company.</a:t>
            </a:r>
          </a:p>
          <a:p>
            <a:pPr lvl="1"/>
            <a:r>
              <a:rPr lang="en-US" dirty="0" smtClean="0"/>
              <a:t>Applicants can apply directly for jobs.</a:t>
            </a:r>
          </a:p>
          <a:p>
            <a:r>
              <a:rPr lang="en-US" dirty="0" smtClean="0"/>
              <a:t>Employers are scouring the internet to find out more about job applicants.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1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Media Sites and Your Job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8305800" cy="4373563"/>
          </a:xfrm>
        </p:spPr>
        <p:txBody>
          <a:bodyPr/>
          <a:lstStyle/>
          <a:p>
            <a:r>
              <a:rPr lang="en-US" dirty="0" smtClean="0"/>
              <a:t>Use social media sites to network.</a:t>
            </a:r>
          </a:p>
          <a:p>
            <a:pPr lvl="1"/>
            <a:r>
              <a:rPr lang="en-US" dirty="0" smtClean="0"/>
              <a:t>Networking will continue to be the key to getting a good job.</a:t>
            </a:r>
          </a:p>
          <a:p>
            <a:pPr lvl="1"/>
            <a:r>
              <a:rPr lang="en-US" dirty="0" smtClean="0"/>
              <a:t>Networking puts the world at your fingertips.</a:t>
            </a:r>
          </a:p>
          <a:p>
            <a:r>
              <a:rPr lang="en-US" dirty="0" smtClean="0"/>
              <a:t>Social media sites can—</a:t>
            </a:r>
          </a:p>
          <a:p>
            <a:pPr lvl="1"/>
            <a:r>
              <a:rPr lang="en-US" dirty="0" smtClean="0"/>
              <a:t>Put you directly in contact with potential employers.</a:t>
            </a:r>
          </a:p>
          <a:p>
            <a:pPr lvl="1"/>
            <a:r>
              <a:rPr lang="en-US" dirty="0" smtClean="0"/>
              <a:t>Help you build and sustain a network of contacts.</a:t>
            </a:r>
          </a:p>
          <a:p>
            <a:pPr lvl="1"/>
            <a:r>
              <a:rPr lang="en-US" dirty="0" smtClean="0"/>
              <a:t>Be an excellent way to "build your profile" and display your abilities and work.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B61A40D-DB14-4C49-B8B8-7C7E6309110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1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sume Writer's_slide master">
  <a:themeElements>
    <a:clrScheme name="design605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509B32"/>
      </a:folHlink>
    </a:clrScheme>
    <a:fontScheme name="design605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6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509B3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Resume Writer's_slide master</Template>
  <TotalTime>400</TotalTime>
  <Words>451</Words>
  <Application>Microsoft Office PowerPoint</Application>
  <PresentationFormat>On-screen Show (4:3)</PresentationFormat>
  <Paragraphs>72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Resume Writer's_slide master</vt:lpstr>
      <vt:lpstr>CHAPTER 1</vt:lpstr>
      <vt:lpstr>The Changing Economy </vt:lpstr>
      <vt:lpstr>The Changing Job Market </vt:lpstr>
      <vt:lpstr>The Changing Job Market (continued) </vt:lpstr>
      <vt:lpstr>The Most Important Rule of a Job Search</vt:lpstr>
      <vt:lpstr>Making a Good First Impression</vt:lpstr>
      <vt:lpstr>The Job Hunt "Golden Rule" </vt:lpstr>
      <vt:lpstr>The Internet and Your Job Search</vt:lpstr>
      <vt:lpstr>Social Media Sites and Your Job Search</vt:lpstr>
      <vt:lpstr>Remember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Carol1</dc:creator>
  <cp:lastModifiedBy>Carol1</cp:lastModifiedBy>
  <cp:revision>66</cp:revision>
  <dcterms:created xsi:type="dcterms:W3CDTF">2011-08-22T18:35:54Z</dcterms:created>
  <dcterms:modified xsi:type="dcterms:W3CDTF">2011-09-22T14:07:06Z</dcterms:modified>
</cp:coreProperties>
</file>